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91" r:id="rId2"/>
    <p:sldId id="356" r:id="rId3"/>
    <p:sldId id="357" r:id="rId4"/>
    <p:sldId id="408" r:id="rId5"/>
    <p:sldId id="409" r:id="rId6"/>
    <p:sldId id="410" r:id="rId7"/>
    <p:sldId id="407" r:id="rId8"/>
    <p:sldId id="368" r:id="rId9"/>
    <p:sldId id="367" r:id="rId10"/>
    <p:sldId id="398" r:id="rId11"/>
    <p:sldId id="371" r:id="rId12"/>
    <p:sldId id="370" r:id="rId13"/>
    <p:sldId id="360" r:id="rId14"/>
    <p:sldId id="358" r:id="rId15"/>
    <p:sldId id="362" r:id="rId16"/>
    <p:sldId id="393" r:id="rId17"/>
    <p:sldId id="286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4" autoAdjust="0"/>
    <p:restoredTop sz="90786" autoAdjust="0"/>
  </p:normalViewPr>
  <p:slideViewPr>
    <p:cSldViewPr>
      <p:cViewPr varScale="1">
        <p:scale>
          <a:sx n="99" d="100"/>
          <a:sy n="99" d="100"/>
        </p:scale>
        <p:origin x="-65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0"/>
    </p:cViewPr>
  </p:outlineViewPr>
  <p:notesTextViewPr>
    <p:cViewPr>
      <p:scale>
        <a:sx n="70" d="100"/>
        <a:sy n="7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1866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95668-1827-4746-B646-088A2E32A84D}" type="datetimeFigureOut">
              <a:rPr lang="ko-KR" altLang="en-US" smtClean="0"/>
              <a:pPr/>
              <a:t>2018-10-31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8C451-D660-46A3-8E69-2A48E13040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91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r">
              <a:defRPr sz="1200"/>
            </a:lvl1pPr>
          </a:lstStyle>
          <a:p>
            <a:fld id="{C8A0C118-1836-419E-91B9-BCFA240D580C}" type="datetimeFigureOut">
              <a:rPr lang="ko-KR" altLang="en-US" smtClean="0"/>
              <a:pPr/>
              <a:t>2018-10-31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1" tIns="47781" rIns="95561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5561" tIns="47781" rIns="95561" bIns="4778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r">
              <a:defRPr sz="1200"/>
            </a:lvl1pPr>
          </a:lstStyle>
          <a:p>
            <a:fld id="{3FF50D90-8D2F-4E4F-B1A6-565029CED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19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0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</a:t>
            </a:r>
            <a:r>
              <a:rPr lang="ko-KR" altLang="en-US" baseline="0" dirty="0" smtClean="0"/>
              <a:t> 내용을 정리한 그림이고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44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시도 사례로는 해외 송금 분야나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동국대 박성준 소장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4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금융사의 비정형 데이터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Semi-private private public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1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인증등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접목이 일어나고 있습니다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Semi-private private public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7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세대 블록체인의 결과물인 비트코인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</a:t>
            </a:r>
            <a:r>
              <a:rPr lang="ko-KR" altLang="en-US" baseline="0" dirty="0" smtClean="0"/>
              <a:t>세대 </a:t>
            </a:r>
            <a:r>
              <a:rPr lang="ko-KR" altLang="en-US" baseline="0" dirty="0" err="1" smtClean="0"/>
              <a:t>스마트컨트랙트</a:t>
            </a:r>
            <a:r>
              <a:rPr lang="ko-KR" altLang="en-US" baseline="0" dirty="0" smtClean="0"/>
              <a:t> 기술의 </a:t>
            </a:r>
            <a:r>
              <a:rPr lang="ko-KR" altLang="en-US" baseline="0" dirty="0" err="1" smtClean="0"/>
              <a:t>이더리움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세대로 향하고 있는데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세대 목표</a:t>
            </a:r>
            <a:r>
              <a:rPr lang="ko-KR" altLang="en-US" baseline="0" dirty="0" smtClean="0"/>
              <a:t>는 컴퓨팅 능력에 블록체인을 결합하려는 시도를 하고 있습니다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컴퓨팅에 위 사례를 접목하려는 시도가 일어나는데 이는 최종 발표에</a:t>
            </a:r>
            <a:r>
              <a:rPr lang="ko-KR" altLang="en-US" baseline="0" dirty="0" smtClean="0"/>
              <a:t> 더 자세히 알아보겠습니다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://gist.github.com/jejuro/efef79db5e0824160b2a2dcd628a31ff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29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00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Semi-private private public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https://www.iltanet.org/blogs/deborah-dobson/2018/02/13/the-4-types-of-blockchain-networks-explained?ssopc=1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Semi-private private public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경제연구원 조사한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디지털 기술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이슈에 따르면 크게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이슈로 나뉩니다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초지능화입니다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인공지능과 자율주행으로 현재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 있는 자율주행에서 사람이 거의 운전에 간섭하지 않는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자율 주행 단계까지 왔다고 합니다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초자동화입니다 로봇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스마트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팩토리가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이에 해당합니다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팩토리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테슬라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자동화 회사가 대표적이고 국내에도 현대 기아가 대표 사례입니다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다음으로는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Hyper-Connection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가치의전달이라고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부르는데 올림픽 때 사용했던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양자 컴퓨팅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블록체인이 이에 해당합니다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중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컴퓨팅과 블록체인에 대해 깊게 알아볼 예정입니다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다음으로는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초융합화입니다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VR/AR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헬스케어가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대표사례인데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경험의 전달이라고 부릅니다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https://github.com/blockodoc/coinstack-signon/blob/master/overview/oauth_2.0/concept_and_term.md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리소스 오너에게 제한된 리소스의 접근 허가를 요청합니다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오너는 이를 허가합니다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인가 서버에 리소스 오너의 허가를 증명합니다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인가 서버는 클라이언트의 증명에 문제가 없음을 증명하는 액세스 토큰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(Access token)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발행합니다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액세스 토큰을 리소스 서버에 보내서 리소스를 요청합니다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서버는 리소스를 반환합니다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3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Semi-private private public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1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edium.com/@galaxy.cryptoo/%EB%B2%88%EC%97%AD-%ED%94%84%EB%9D%BC%EC%9D%B4%EB%B9%97-%EB%B8%94%EB%A1%9D%EC%B2%B4%EC%9D%B8%EA%B3%BC-%ED%8D%BC%EB%B8%94%EB%A6%AD-%EB%B8%94%EB%A1%9D%EC%B2%B4%EC%9D%B8%EC%9D%84-%EC%9C%B5%ED%95%A9%ED%95%9C-%EA%B8%B0%EC%97%85-enterprise-%EC%9D%84-%EC%9C%84%ED%95%9C-%EB%B8%94%EB%A1%9D%EC%B2%B4%EC%9D%B8-%EC%95%84%EB%A5%B4%EA%B3%A0-argo-%EB%84%A4%ED%8A%B8%EC%9B%8C%ED%81%AC-b775de5d5a74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5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26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경제연구원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디지털 기술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이슈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Hyper-Connection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가치의전달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??cf. VR/AR 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경험의 전달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60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003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92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44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http://snowdeer.github.io/blockchain/2017/07/04/blockchain-and-p2p/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22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https://m.blog.naver.com/address83/220589189568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9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컴퓨팅으로는 가장 유명한 것으로는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가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본질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동국대 박성준 소장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35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본질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동국대 박성준 소장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49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445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금융보안원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41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http://www.ecs.umass.edu/ece/koren/FaultTolerantSystems/simulator/AES/help.htm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6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http://markspeople.tistory.com/103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99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http://www.ecs.umass.edu/ece/koren/FaultTolerantSystems/simulator/AES/help.htm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94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http://www.ecs.umass.edu/ece/koren/FaultTolerantSystems/simulator/AES/help.htm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66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https://m.blog.naver.com/PostView.nhn?blogId=ln8520nl&amp;logNo=220644304326&amp;proxyReferer=https%3A%2F%2Fwww.google.co.kr%2F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59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https://en.bitcoinwiki.org/wiki/Why_a_GPU_mines_faster_than_a_CPU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컴퓨팅을 종류에 따라 나누면 크게 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나뉩니다 </a:t>
            </a:r>
            <a:r>
              <a:rPr lang="en-US" altLang="ko-KR" dirty="0" err="1" smtClean="0"/>
              <a:t>Iaas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Paas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Saas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입니다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Iaas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로는 </a:t>
            </a:r>
            <a:r>
              <a:rPr lang="en-US" altLang="ko-KR" dirty="0" smtClean="0"/>
              <a:t>Amazon</a:t>
            </a:r>
            <a:r>
              <a:rPr lang="en-US" altLang="ko-KR" baseline="0" dirty="0" smtClean="0"/>
              <a:t> Ec2 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같은 서비스를 생각하면 되고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Paas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는 블록에 사람들이 비유하는데 </a:t>
            </a:r>
            <a:r>
              <a:rPr lang="en-US" altLang="ko-KR" baseline="0" dirty="0" smtClean="0"/>
              <a:t>Microsoft Azure </a:t>
            </a:r>
            <a:r>
              <a:rPr lang="ko-KR" altLang="en-US" baseline="0" dirty="0" smtClean="0"/>
              <a:t>가 대표 예입니다 </a:t>
            </a:r>
            <a:r>
              <a:rPr lang="ko-KR" altLang="en-US" baseline="0" dirty="0" err="1" smtClean="0"/>
              <a:t>오라클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플랫폼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히로쿠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Saas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지메일이나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구글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독스</a:t>
            </a:r>
            <a:r>
              <a:rPr lang="ko-KR" altLang="en-US" baseline="0" dirty="0" smtClean="0"/>
              <a:t> 등을  생각하면 될 거 같습니다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https://en.bitcoinwiki.org/wiki/Why_a_GPU_mines_faster_than_a_CPU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78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https://en.bitcoinwiki.org/wiki/Why_a_GPU_mines_faster_than_a_CPU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614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https://gist.github.com/jejuro/efef79db5e0824160b2a2dcd628a31ff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https://www.swirlds.com/downloads/SWIRLDS-TR-2016-02.pdf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52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https://gist.github.com/jejuro/efef79db5e0824160b2a2dcd628a31ff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29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http://hamait.tistory.com/988</a:t>
            </a:r>
          </a:p>
          <a:p>
            <a:endParaRPr lang="en-US" altLang="ko-KR" dirty="0"/>
          </a:p>
          <a:p>
            <a:r>
              <a:rPr lang="ko-KR" altLang="en-US" dirty="0"/>
              <a:t>아직 더 공부가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64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http://hamait.tistory.com/988</a:t>
            </a:r>
          </a:p>
          <a:p>
            <a:endParaRPr lang="en-US" altLang="ko-KR" dirty="0"/>
          </a:p>
          <a:p>
            <a:r>
              <a:rPr lang="ko-KR" altLang="en-US" dirty="0"/>
              <a:t>아직 더 공부가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680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http://hamait.tistory.com/988</a:t>
            </a:r>
          </a:p>
          <a:p>
            <a:endParaRPr lang="en-US" altLang="ko-KR" dirty="0"/>
          </a:p>
          <a:p>
            <a:r>
              <a:rPr lang="ko-KR" altLang="en-US" dirty="0"/>
              <a:t>아직 더 공부가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909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https://www.swirlds.com/downloads/SWIRLDS-TR-2016-02.pdf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004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https://steemit.com/kr/@oojoo/layer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9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즉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 특징은 클라이언트에서 언제든 이용할 수 있고 자신이 필요한 만큼 </a:t>
            </a:r>
            <a:r>
              <a:rPr lang="ko-KR" altLang="en-US" dirty="0" err="1" smtClean="0"/>
              <a:t>빌려쓰고</a:t>
            </a:r>
            <a:r>
              <a:rPr lang="ko-KR" altLang="en-US" dirty="0" smtClean="0"/>
              <a:t> 원하는 만큼만 대금을 지불하는 점</a:t>
            </a:r>
            <a:r>
              <a:rPr lang="en-US" altLang="ko-KR" dirty="0" smtClean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위치의 독립성을 가지는 점이 특징입니다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310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80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33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51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684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343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https://blocko-1.gitbook.io/coinstack-api-reference/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9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https://blocko-1.gitbook.io/coinstack-api-reference/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3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블록체인입니다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네트워크는 크게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기업간의 연계인 컨소시엄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중간 단계 세미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여러분이 들어본 비트코인이나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이더리움과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으로 나뉩니다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Semi-private private public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https://www.iltanet.org/blogs/deborah-dobson/2018/02/13/the-4-types-of-blockchain-networks-explained?ssopc=1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좀 더 자세히 보면 </a:t>
            </a:r>
            <a:r>
              <a:rPr lang="ko-KR" altLang="en-US" dirty="0" err="1" smtClean="0"/>
              <a:t>퍼블릭</a:t>
            </a:r>
            <a:r>
              <a:rPr lang="ko-KR" altLang="en-US" dirty="0" smtClean="0"/>
              <a:t> 블록체인은 전 세계 사람들이 다 같은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공유해야하느므로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누구나 접근 가능하지만 확장이 어렵고 거래속도가 느린 단점이 있습니다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컨소시엄은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 금융서비스 개발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스타트업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대표 사례로 지정된 참여자만 참가하는 방식이고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중앙기관이 모든 권한을 보유하는 방식으로 일본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주식거래소 플랫폼인 링크가 대표적인 사례입니다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https</a:t>
            </a:r>
            <a:r>
              <a:rPr lang="en-US" altLang="ko-KR" dirty="0"/>
              <a:t>://m.blog.naver.com/address83/220589189568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9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위 블록체인은 익명성</a:t>
            </a:r>
            <a:r>
              <a:rPr lang="en-US" altLang="ko-KR" dirty="0" smtClean="0"/>
              <a:t>, p2p, </a:t>
            </a:r>
            <a:r>
              <a:rPr lang="ko-KR" altLang="en-US" dirty="0" err="1" smtClean="0"/>
              <a:t>확장성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투명성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보안성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안전성이 있는데 그 중 </a:t>
            </a:r>
            <a:r>
              <a:rPr lang="en-US" altLang="ko-KR" baseline="0" dirty="0" smtClean="0"/>
              <a:t>p2p</a:t>
            </a:r>
            <a:r>
              <a:rPr lang="ko-KR" altLang="en-US" baseline="0" dirty="0" smtClean="0"/>
              <a:t>부분만 보면 기존 공인인증서 시스템과 같은 </a:t>
            </a:r>
            <a:r>
              <a:rPr lang="en-US" altLang="ko-KR" baseline="0" dirty="0" smtClean="0"/>
              <a:t>CA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필요없이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p2p</a:t>
            </a:r>
            <a:r>
              <a:rPr lang="ko-KR" altLang="en-US" baseline="0" dirty="0" smtClean="0"/>
              <a:t>로 거래가 가능하다는 장점이 있습니다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</a:t>
            </a:r>
            <a:r>
              <a:rPr lang="en-US" altLang="ko-KR" dirty="0"/>
              <a:t>://snowdeer.github.io/blockchain/2017/07/04/blockchain-and-p2p/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22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</a:t>
            </a:r>
            <a:r>
              <a:rPr lang="ko-KR" altLang="en-US" baseline="0" dirty="0" smtClean="0"/>
              <a:t> 내용을 정리한 그림이고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://steemit.com/kr/@oojoo/layer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9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/>
          <p:cNvSpPr>
            <a:spLocks noChangeArrowheads="1"/>
          </p:cNvSpPr>
          <p:nvPr userDrawn="1"/>
        </p:nvSpPr>
        <p:spPr bwMode="gray">
          <a:xfrm>
            <a:off x="0" y="2467744"/>
            <a:ext cx="9144000" cy="153732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8"/>
          <p:cNvSpPr>
            <a:spLocks noChangeArrowheads="1"/>
          </p:cNvSpPr>
          <p:nvPr userDrawn="1"/>
        </p:nvSpPr>
        <p:spPr bwMode="gray">
          <a:xfrm>
            <a:off x="0" y="2463552"/>
            <a:ext cx="8229600" cy="1537320"/>
          </a:xfrm>
          <a:prstGeom prst="rect">
            <a:avLst/>
          </a:prstGeom>
          <a:gradFill rotWithShape="1">
            <a:gsLst>
              <a:gs pos="0">
                <a:srgbClr val="A40000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05000" y="4581128"/>
            <a:ext cx="5181600" cy="1362472"/>
          </a:xfrm>
        </p:spPr>
        <p:txBody>
          <a:bodyPr>
            <a:normAutofit/>
          </a:bodyPr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ko-KR" altLang="en-US" dirty="0" smtClean="0"/>
              <a:t>마스터 부제목 스타일 편집</a:t>
            </a:r>
            <a:endParaRPr lang="en-US" altLang="ko-KR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28600" y="6477000"/>
            <a:ext cx="2895600" cy="244475"/>
          </a:xfrm>
        </p:spPr>
        <p:txBody>
          <a:bodyPr/>
          <a:lstStyle>
            <a:lvl1pPr algn="ctr">
              <a:defRPr sz="1200">
                <a:latin typeface="Arial" charset="0"/>
              </a:defRPr>
            </a:lvl1pPr>
          </a:lstStyle>
          <a:p>
            <a:r>
              <a:rPr lang="en-US" altLang="ko-KR" smtClean="0"/>
              <a:t>Data Engineering Lab</a:t>
            </a:r>
            <a:endParaRPr lang="en-US" altLang="ko-KR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C860FE6-8308-47DF-9AC8-988AC369A0F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924800" cy="6858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10" name="Picture 2" descr="D:\New Folder\9_6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2"/>
            <a:ext cx="2500298" cy="5728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63688" y="1329513"/>
            <a:ext cx="6949436" cy="4763783"/>
          </a:xfrm>
          <a:ln>
            <a:noFill/>
          </a:ln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aseline="0">
                <a:latin typeface="+mn-lt"/>
                <a:ea typeface="+mn-ea"/>
              </a:defRPr>
            </a:lvl1pPr>
            <a:lvl2pPr marL="914400" indent="-457200">
              <a:buFont typeface="+mj-lt"/>
              <a:buAutoNum type="arabicPeriod"/>
              <a:defRPr baseline="0">
                <a:latin typeface="+mn-lt"/>
                <a:ea typeface="+mn-ea"/>
              </a:defRPr>
            </a:lvl2pPr>
            <a:lvl3pPr>
              <a:defRPr sz="1800"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New Folder\9_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500834"/>
            <a:ext cx="1558926" cy="357166"/>
          </a:xfrm>
          <a:prstGeom prst="rect">
            <a:avLst/>
          </a:prstGeom>
          <a:noFill/>
        </p:spPr>
      </p:pic>
      <p:pic>
        <p:nvPicPr>
          <p:cNvPr id="11" name="Picture 2" descr="D:\New Folder\9_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500834"/>
            <a:ext cx="1558926" cy="357166"/>
          </a:xfrm>
          <a:prstGeom prst="rect">
            <a:avLst/>
          </a:prstGeom>
          <a:noFill/>
        </p:spPr>
      </p:pic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5357786" y="6572248"/>
            <a:ext cx="3786214" cy="285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Science Lab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96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n-lt"/>
                <a:ea typeface="+mn-ea"/>
              </a:defRPr>
            </a:lvl1pPr>
            <a:lvl2pPr>
              <a:defRPr baseline="0">
                <a:latin typeface="+mn-lt"/>
                <a:ea typeface="+mn-ea"/>
              </a:defRPr>
            </a:lvl2pPr>
            <a:lvl3pPr>
              <a:defRPr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New Folder\9_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500834"/>
            <a:ext cx="1558926" cy="357166"/>
          </a:xfrm>
          <a:prstGeom prst="rect">
            <a:avLst/>
          </a:prstGeom>
          <a:noFill/>
        </p:spPr>
      </p:pic>
      <p:cxnSp>
        <p:nvCxnSpPr>
          <p:cNvPr id="10" name="직선 연결선 9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D:\New Folder\9_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500834"/>
            <a:ext cx="1558926" cy="357166"/>
          </a:xfrm>
          <a:prstGeom prst="rect">
            <a:avLst/>
          </a:prstGeom>
          <a:noFill/>
        </p:spPr>
      </p:pic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7452320" y="6572248"/>
            <a:ext cx="1691680" cy="285752"/>
          </a:xfrm>
        </p:spPr>
        <p:txBody>
          <a:bodyPr/>
          <a:lstStyle/>
          <a:p>
            <a:pPr algn="r"/>
            <a:r>
              <a:rPr lang="en-US" altLang="ko-KR" smtClean="0"/>
              <a:t>Data Engineering Lab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579278" y="6525344"/>
            <a:ext cx="1928826" cy="285752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51A1487E-DBED-4463-9CDC-DD4A939A64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000240"/>
            <a:ext cx="9144000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4348" y="2071679"/>
            <a:ext cx="7772400" cy="1214446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00232" y="3714752"/>
            <a:ext cx="6486516" cy="1500198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8" name="Picture 2" descr="D:\New Folder\9_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141511"/>
            <a:ext cx="2500298" cy="57284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2000240"/>
            <a:ext cx="9144000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D:\New Folder\9_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141511"/>
            <a:ext cx="2500298" cy="5728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C13F-6B2B-41E1-A626-E2E04025FE3C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60429-98CD-4EC8-B330-36BF6E1E8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14422"/>
            <a:ext cx="8229600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357786" y="6572248"/>
            <a:ext cx="3786214" cy="285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altLang="ko-KR" smtClean="0"/>
              <a:t>Data Engineering Lab</a:t>
            </a:r>
            <a:endParaRPr lang="ko-KR" altLang="en-US" dirty="0"/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gray">
          <a:xfrm>
            <a:off x="0" y="-27384"/>
            <a:ext cx="9144000" cy="139824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6"/>
          <p:cNvSpPr>
            <a:spLocks noChangeArrowheads="1"/>
          </p:cNvSpPr>
          <p:nvPr userDrawn="1"/>
        </p:nvSpPr>
        <p:spPr bwMode="gray">
          <a:xfrm>
            <a:off x="0" y="-27384"/>
            <a:ext cx="8229600" cy="139824"/>
          </a:xfrm>
          <a:prstGeom prst="rect">
            <a:avLst/>
          </a:prstGeom>
          <a:gradFill rotWithShape="1">
            <a:gsLst>
              <a:gs pos="0">
                <a:srgbClr val="A40000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" name="Picture 2" descr="D:\New Folder\9_6.gif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6500834"/>
            <a:ext cx="1558926" cy="35716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62" r:id="rId3"/>
    <p:sldLayoutId id="2147483663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§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24944"/>
            <a:ext cx="8424936" cy="685800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dirty="0" smtClean="0"/>
              <a:t>네트워크 컴퓨팅 중간 발표</a:t>
            </a:r>
            <a:endParaRPr lang="en-US" altLang="ko-KR" sz="3600" dirty="0"/>
          </a:p>
        </p:txBody>
      </p:sp>
      <p:sp>
        <p:nvSpPr>
          <p:cNvPr id="6" name="부제목 2"/>
          <p:cNvSpPr txBox="1">
            <a:spLocks/>
          </p:cNvSpPr>
          <p:nvPr/>
        </p:nvSpPr>
        <p:spPr bwMode="black">
          <a:xfrm>
            <a:off x="1800000" y="4221088"/>
            <a:ext cx="554732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2018. 10. 31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000" dirty="0" smtClean="0"/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dirty="0" err="1" smtClean="0"/>
              <a:t>Seung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hyun</a:t>
            </a:r>
            <a:r>
              <a:rPr lang="en-US" altLang="ko-KR" dirty="0" smtClean="0"/>
              <a:t> Lee</a:t>
            </a:r>
            <a:endParaRPr lang="en-US" altLang="ko-KR" dirty="0"/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900" dirty="0" smtClean="0"/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Computer Science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Laboratory</a:t>
            </a:r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Department of Computer Engineering</a:t>
            </a:r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Myongji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University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Email : abbc020948@gmai.com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7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93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10242" name="Picture 2" descr="dapp layerì ëí ì´ë¯¸ì§ ê²ìê²°ê³¼">
            <a:extLst>
              <a:ext uri="{FF2B5EF4-FFF2-40B4-BE49-F238E27FC236}">
                <a16:creationId xmlns:a16="http://schemas.microsoft.com/office/drawing/2014/main" xmlns="" id="{1B6C984D-A197-4274-A437-32766F3B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68" y="1196752"/>
            <a:ext cx="6468264" cy="482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1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46D230-50C6-4FBB-AFEB-F7573D57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12" y="1196752"/>
            <a:ext cx="6925957" cy="48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7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170" name="Picture 2" descr="ë¸ë¡ì²´ì¸ í´ì¸ ì¡ê¸ì ëí ì´ë¯¸ì§ ê²ìê²°ê³¼">
            <a:extLst>
              <a:ext uri="{FF2B5EF4-FFF2-40B4-BE49-F238E27FC236}">
                <a16:creationId xmlns:a16="http://schemas.microsoft.com/office/drawing/2014/main" xmlns="" id="{4B0131C1-E4A2-44F6-886D-071311C1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52613"/>
            <a:ext cx="5143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0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098" name="Picture 2" descr="blockchain document stampingì ëí ì´ë¯¸ì§ ê²ìê²°ê³¼">
            <a:extLst>
              <a:ext uri="{FF2B5EF4-FFF2-40B4-BE49-F238E27FC236}">
                <a16:creationId xmlns:a16="http://schemas.microsoft.com/office/drawing/2014/main" xmlns="" id="{7FF81162-BF96-42DB-86F9-6C0EFF9F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96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1C58C2-896A-4511-91BD-5C9CC38E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1"/>
          <a:stretch/>
        </p:blipFill>
        <p:spPr>
          <a:xfrm>
            <a:off x="0" y="1386670"/>
            <a:ext cx="9144000" cy="40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170" name="Picture 2" descr="1st 2nd blockchainì ëí ì´ë¯¸ì§ ê²ìê²°ê³¼">
            <a:extLst>
              <a:ext uri="{FF2B5EF4-FFF2-40B4-BE49-F238E27FC236}">
                <a16:creationId xmlns:a16="http://schemas.microsoft.com/office/drawing/2014/main" xmlns="" id="{96D57E9C-4D01-4E03-BDF9-673E5253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03" y="1772816"/>
            <a:ext cx="6749594" cy="37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0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B142BB8-7143-4D8B-9402-877C7E6D4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13"/>
          <a:stretch/>
        </p:blipFill>
        <p:spPr>
          <a:xfrm>
            <a:off x="1343422" y="1052737"/>
            <a:ext cx="6457156" cy="2232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1A327D7-E52E-484A-AC58-4FBB28B8A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12" y="3326972"/>
            <a:ext cx="6373366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4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24944"/>
            <a:ext cx="8424936" cy="685800"/>
          </a:xfrm>
        </p:spPr>
        <p:txBody>
          <a:bodyPr>
            <a:noAutofit/>
          </a:bodyPr>
          <a:lstStyle/>
          <a:p>
            <a:pPr algn="ctr"/>
            <a:r>
              <a:rPr lang="en-US" altLang="ko-KR" dirty="0">
                <a:effectLst/>
              </a:rPr>
              <a:t>KISA Fintech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X Blockchain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Academy</a:t>
            </a:r>
            <a:endParaRPr lang="ko-KR" altLang="en-US" sz="2000" dirty="0"/>
          </a:p>
        </p:txBody>
      </p:sp>
      <p:sp>
        <p:nvSpPr>
          <p:cNvPr id="6" name="부제목 2"/>
          <p:cNvSpPr txBox="1">
            <a:spLocks/>
          </p:cNvSpPr>
          <p:nvPr/>
        </p:nvSpPr>
        <p:spPr bwMode="black">
          <a:xfrm>
            <a:off x="1800000" y="4221088"/>
            <a:ext cx="554732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2018. 09. 28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000" dirty="0"/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dirty="0" err="1"/>
              <a:t>Seung</a:t>
            </a:r>
            <a:r>
              <a:rPr lang="en-US" altLang="ko-KR" dirty="0"/>
              <a:t> </a:t>
            </a:r>
            <a:r>
              <a:rPr lang="en-US" altLang="ko-KR" dirty="0" err="1"/>
              <a:t>hyun</a:t>
            </a:r>
            <a:r>
              <a:rPr lang="en-US" altLang="ko-KR" dirty="0"/>
              <a:t> Lee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900" dirty="0"/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Computer Science Laboratory</a:t>
            </a:r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Department of Computer Engineering</a:t>
            </a:r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Myongji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University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Email : abbc020948@gmail.com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2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67544" y="1124744"/>
            <a:ext cx="6949436" cy="4763783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 개요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세대 블록체인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세대 블록체인</a:t>
            </a:r>
            <a:endParaRPr lang="en-US" altLang="ko-KR" dirty="0"/>
          </a:p>
          <a:p>
            <a:r>
              <a:rPr lang="ko-KR" altLang="en-US" dirty="0"/>
              <a:t>프로젝트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813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599238"/>
            <a:ext cx="1928813" cy="285750"/>
          </a:xfrm>
          <a:prstGeom prst="rect">
            <a:avLst/>
          </a:prstGeom>
        </p:spPr>
        <p:txBody>
          <a:bodyPr/>
          <a:lstStyle/>
          <a:p>
            <a:fld id="{51A1487E-DBED-4463-9CDC-DD4A939A644F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67544" y="1124744"/>
            <a:ext cx="6949436" cy="476378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Introduction 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Cloud Computing </a:t>
            </a:r>
          </a:p>
          <a:p>
            <a:endParaRPr lang="en-US" altLang="ko-KR" b="1" dirty="0" smtClean="0"/>
          </a:p>
          <a:p>
            <a:r>
              <a:rPr lang="en-US" altLang="ko-KR" b="1" dirty="0" err="1" smtClean="0"/>
              <a:t>Blockchain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2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26" name="Picture 2" descr="021318.png">
            <a:extLst>
              <a:ext uri="{FF2B5EF4-FFF2-40B4-BE49-F238E27FC236}">
                <a16:creationId xmlns:a16="http://schemas.microsoft.com/office/drawing/2014/main" xmlns="" id="{C91530B3-4F30-406F-9B5B-A60857CF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0" y="1340768"/>
            <a:ext cx="8220100" cy="46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1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1C58C2-896A-4511-91BD-5C9CC38E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1"/>
          <a:stretch/>
        </p:blipFill>
        <p:spPr>
          <a:xfrm>
            <a:off x="0" y="1386670"/>
            <a:ext cx="9144000" cy="40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7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r>
              <a:rPr lang="en-US" altLang="ko-KR" dirty="0"/>
              <a:t>	</a:t>
            </a:r>
            <a:r>
              <a:rPr lang="en-US" altLang="ko-KR" sz="1400" dirty="0"/>
              <a:t>cf. OAuth 2.0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6CF214-8627-42A7-8971-1FDA383CF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61"/>
          <a:stretch/>
        </p:blipFill>
        <p:spPr>
          <a:xfrm>
            <a:off x="930424" y="1030929"/>
            <a:ext cx="7283152" cy="2131847"/>
          </a:xfrm>
          <a:prstGeom prst="rect">
            <a:avLst/>
          </a:prstGeom>
        </p:spPr>
      </p:pic>
      <p:pic>
        <p:nvPicPr>
          <p:cNvPr id="3074" name="Picture 2" descr="abstract_protocol_flow.png">
            <a:extLst>
              <a:ext uri="{FF2B5EF4-FFF2-40B4-BE49-F238E27FC236}">
                <a16:creationId xmlns:a16="http://schemas.microsoft.com/office/drawing/2014/main" xmlns="" id="{00F80973-A627-47C4-9907-35AC06E27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15741" r="19287" b="3179"/>
          <a:stretch/>
        </p:blipFill>
        <p:spPr bwMode="auto">
          <a:xfrm>
            <a:off x="2686899" y="3284984"/>
            <a:ext cx="3713584" cy="2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8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098" name="Picture 2" descr="blockchain document stampingì ëí ì´ë¯¸ì§ ê²ìê²°ê³¼">
            <a:extLst>
              <a:ext uri="{FF2B5EF4-FFF2-40B4-BE49-F238E27FC236}">
                <a16:creationId xmlns:a16="http://schemas.microsoft.com/office/drawing/2014/main" xmlns="" id="{7FF81162-BF96-42DB-86F9-6C0EFF9F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4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122" name="Picture 2" descr="https://cdn-images-1.medium.com/max/800/0*dYX7CCHRXlyMHHvY.png">
            <a:extLst>
              <a:ext uri="{FF2B5EF4-FFF2-40B4-BE49-F238E27FC236}">
                <a16:creationId xmlns:a16="http://schemas.microsoft.com/office/drawing/2014/main" xmlns="" id="{F55337BA-6F95-4C02-9B94-390F5559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9" y="1196751"/>
            <a:ext cx="3854012" cy="24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mages-1.medium.com/max/800/1*Q0VB3pNaVvVaJcKOZgxThQ.png">
            <a:extLst>
              <a:ext uri="{FF2B5EF4-FFF2-40B4-BE49-F238E27FC236}">
                <a16:creationId xmlns:a16="http://schemas.microsoft.com/office/drawing/2014/main" xmlns="" id="{7F117EED-7AF9-4371-8ABD-BD2180AD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4863"/>
            <a:ext cx="385401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800/1*dH_p2-tVFjWdQxli6QOjbw.png">
            <a:extLst>
              <a:ext uri="{FF2B5EF4-FFF2-40B4-BE49-F238E27FC236}">
                <a16:creationId xmlns:a16="http://schemas.microsoft.com/office/drawing/2014/main" xmlns="" id="{C5CA35FB-81DA-4F2C-8114-DE565B7E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9080"/>
            <a:ext cx="3854013" cy="18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09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170" name="Picture 2" descr="1st 2nd blockchainì ëí ì´ë¯¸ì§ ê²ìê²°ê³¼">
            <a:extLst>
              <a:ext uri="{FF2B5EF4-FFF2-40B4-BE49-F238E27FC236}">
                <a16:creationId xmlns:a16="http://schemas.microsoft.com/office/drawing/2014/main" xmlns="" id="{96D57E9C-4D01-4E03-BDF9-673E5253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03" y="1772816"/>
            <a:ext cx="6749594" cy="37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53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349DB4-346E-4A6E-939D-13DE5E03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3" y="1268760"/>
            <a:ext cx="7596336" cy="47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9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026" name="Picture 2" descr="distributed ledger database computerì ëí ì´ë¯¸ì§ ê²ìê²°ê³¼">
            <a:extLst>
              <a:ext uri="{FF2B5EF4-FFF2-40B4-BE49-F238E27FC236}">
                <a16:creationId xmlns:a16="http://schemas.microsoft.com/office/drawing/2014/main" xmlns="" id="{5E4E798E-B0D2-4E40-A5CB-A1F59055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19" y="1421618"/>
            <a:ext cx="7668344" cy="46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81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E69F45-4FD8-4F97-A3F1-F4AE727C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54" y="1182964"/>
            <a:ext cx="6370091" cy="51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70A1D4B-92F9-4515-9574-6171498F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790700"/>
            <a:ext cx="6372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C349DB4-346E-4A6E-939D-13DE5E03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3" y="1268760"/>
            <a:ext cx="7596336" cy="47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FF51FA1-E788-4A8F-B32B-B4086CD7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412776"/>
            <a:ext cx="81819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815A4A4-A587-4CFC-B864-881115DC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300162"/>
            <a:ext cx="8353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94A0FE6-8580-434A-8D35-14F08008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265352"/>
            <a:ext cx="8048625" cy="2009775"/>
          </a:xfrm>
          <a:prstGeom prst="rect">
            <a:avLst/>
          </a:prstGeom>
        </p:spPr>
      </p:pic>
      <p:pic>
        <p:nvPicPr>
          <p:cNvPr id="6148" name="Picture 4" descr="ë²ì íí ì ìíí ê°ìííì ëí ì´ë¯¸ì§ ê²ìê²°ê³¼">
            <a:extLst>
              <a:ext uri="{FF2B5EF4-FFF2-40B4-BE49-F238E27FC236}">
                <a16:creationId xmlns:a16="http://schemas.microsoft.com/office/drawing/2014/main" xmlns="" id="{9B2B5A16-E0DB-4078-B960-D2598AFE8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6"/>
          <a:stretch/>
        </p:blipFill>
        <p:spPr bwMode="auto">
          <a:xfrm>
            <a:off x="457200" y="3664705"/>
            <a:ext cx="8048625" cy="247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4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170" name="Picture 2" descr="ë¸ë¡ì²´ì¸ í´ì¸ ì¡ê¸ì ëí ì´ë¯¸ì§ ê²ìê²°ê³¼">
            <a:extLst>
              <a:ext uri="{FF2B5EF4-FFF2-40B4-BE49-F238E27FC236}">
                <a16:creationId xmlns:a16="http://schemas.microsoft.com/office/drawing/2014/main" xmlns="" id="{4B0131C1-E4A2-44F6-886D-071311C1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52613"/>
            <a:ext cx="5143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95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46D230-50C6-4FBB-AFEB-F7573D57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12" y="1196752"/>
            <a:ext cx="6925957" cy="48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2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282016"/>
            <a:ext cx="7886700" cy="3263504"/>
          </a:xfrm>
        </p:spPr>
        <p:txBody>
          <a:bodyPr/>
          <a:lstStyle/>
          <a:p>
            <a:r>
              <a:rPr lang="en-US" altLang="ko-KR" dirty="0"/>
              <a:t>Transaction(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묶음단위</a:t>
            </a:r>
            <a:endParaRPr lang="en-US" altLang="ko-KR" dirty="0"/>
          </a:p>
          <a:p>
            <a:r>
              <a:rPr lang="en-US" altLang="ko-KR" dirty="0"/>
              <a:t>Header, transaction, </a:t>
            </a:r>
            <a:r>
              <a:rPr lang="ko-KR" altLang="en-US" dirty="0"/>
              <a:t>기타정보 로 구성</a:t>
            </a:r>
            <a:endParaRPr lang="en-US" altLang="ko-KR" dirty="0"/>
          </a:p>
          <a:p>
            <a:r>
              <a:rPr lang="en-US" altLang="ko-KR" dirty="0"/>
              <a:t>BTC</a:t>
            </a:r>
            <a:r>
              <a:rPr lang="ko-KR" altLang="en-US" dirty="0"/>
              <a:t>의 </a:t>
            </a:r>
            <a:r>
              <a:rPr lang="en-US" altLang="ko-KR" dirty="0"/>
              <a:t>1 block</a:t>
            </a:r>
            <a:r>
              <a:rPr lang="ko-KR" altLang="en-US" dirty="0"/>
              <a:t>은 대략 </a:t>
            </a:r>
            <a:r>
              <a:rPr lang="en-US" altLang="ko-KR" dirty="0"/>
              <a:t>0.98MB (</a:t>
            </a:r>
            <a:r>
              <a:rPr lang="ko-KR" altLang="en-US" dirty="0"/>
              <a:t>평균 </a:t>
            </a:r>
            <a:r>
              <a:rPr lang="en-US" altLang="ko-KR" dirty="0"/>
              <a:t>1800</a:t>
            </a:r>
            <a:r>
              <a:rPr lang="ko-KR" altLang="en-US" dirty="0"/>
              <a:t>개 </a:t>
            </a:r>
            <a:r>
              <a:rPr lang="en-US" altLang="ko-KR" dirty="0"/>
              <a:t>transaction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47D1508-6EA5-49DB-8CCC-218B556C3454}"/>
              </a:ext>
            </a:extLst>
          </p:cNvPr>
          <p:cNvGrpSpPr/>
          <p:nvPr/>
        </p:nvGrpSpPr>
        <p:grpSpPr>
          <a:xfrm>
            <a:off x="2349645" y="2924943"/>
            <a:ext cx="4444710" cy="3357322"/>
            <a:chOff x="1830770" y="3361786"/>
            <a:chExt cx="2788526" cy="238467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049517" y="3361786"/>
              <a:ext cx="2351033" cy="203457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noFill/>
              </a:endParaRPr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2871295" y="4666435"/>
              <a:ext cx="1269125" cy="496614"/>
            </a:xfrm>
            <a:prstGeom prst="cub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2555985" y="4268674"/>
              <a:ext cx="1269125" cy="49661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2351033" y="3860023"/>
              <a:ext cx="1269125" cy="496614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45839" y="4010044"/>
              <a:ext cx="7248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header</a:t>
              </a:r>
              <a:endParaRPr lang="ko-KR" altLang="en-US" sz="13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5839" y="4431585"/>
              <a:ext cx="104708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transaction</a:t>
              </a:r>
              <a:endParaRPr lang="ko-KR" altLang="en-US" sz="13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0360" y="4840236"/>
              <a:ext cx="8771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/>
                <a:t>기타정보</a:t>
              </a:r>
              <a:endParaRPr lang="ko-KR" altLang="en-US" sz="13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05559" y="5533311"/>
              <a:ext cx="418570" cy="213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50" dirty="0"/>
                <a:t> block</a:t>
              </a:r>
              <a:endParaRPr lang="ko-KR" altLang="en-US" sz="1350" dirty="0"/>
            </a:p>
          </p:txBody>
        </p:sp>
        <p:sp>
          <p:nvSpPr>
            <p:cNvPr id="16" name="위쪽 리본 15"/>
            <p:cNvSpPr/>
            <p:nvPr/>
          </p:nvSpPr>
          <p:spPr>
            <a:xfrm>
              <a:off x="1830770" y="3435170"/>
              <a:ext cx="2788526" cy="307428"/>
            </a:xfrm>
            <a:prstGeom prst="ribbon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ID: block hash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953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7266"/>
            <a:ext cx="8229600" cy="544701"/>
          </a:xfrm>
        </p:spPr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583410"/>
            <a:ext cx="3348330" cy="3263504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ea"/>
              </a:rPr>
              <a:t>Version</a:t>
            </a:r>
          </a:p>
          <a:p>
            <a:r>
              <a:rPr lang="ko-KR" altLang="en-US" sz="1600" dirty="0">
                <a:latin typeface="+mn-ea"/>
              </a:rPr>
              <a:t>이전 </a:t>
            </a:r>
            <a:r>
              <a:rPr lang="en-US" altLang="ko-KR" sz="1600" dirty="0">
                <a:latin typeface="+mn-ea"/>
              </a:rPr>
              <a:t>block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hash</a:t>
            </a:r>
            <a:r>
              <a:rPr lang="ko-KR" altLang="en-US" sz="1600" dirty="0">
                <a:latin typeface="+mn-ea"/>
              </a:rPr>
              <a:t>값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Merkle hash</a:t>
            </a:r>
            <a:r>
              <a:rPr lang="ko-KR" altLang="en-US" sz="1600" dirty="0">
                <a:latin typeface="+mn-ea"/>
              </a:rPr>
              <a:t>값</a:t>
            </a:r>
            <a:r>
              <a:rPr lang="en-US" altLang="ko-KR" sz="1600" dirty="0">
                <a:latin typeface="+mn-ea"/>
              </a:rPr>
              <a:t>: transaction </a:t>
            </a:r>
            <a:r>
              <a:rPr lang="en-US" altLang="ko-KR" sz="1600" dirty="0" err="1">
                <a:latin typeface="+mn-ea"/>
              </a:rPr>
              <a:t>merkle</a:t>
            </a:r>
            <a:r>
              <a:rPr lang="en-US" altLang="ko-KR" sz="1600" dirty="0">
                <a:latin typeface="+mn-ea"/>
              </a:rPr>
              <a:t> tree</a:t>
            </a:r>
            <a:r>
              <a:rPr lang="ko-KR" altLang="en-US" sz="1600" dirty="0">
                <a:latin typeface="+mn-ea"/>
              </a:rPr>
              <a:t>의 루트 </a:t>
            </a:r>
            <a:r>
              <a:rPr lang="en-US" altLang="ko-KR" sz="1600" dirty="0">
                <a:latin typeface="+mn-ea"/>
              </a:rPr>
              <a:t>hash</a:t>
            </a:r>
            <a:r>
              <a:rPr lang="ko-KR" altLang="en-US" sz="1600" dirty="0">
                <a:latin typeface="+mn-ea"/>
              </a:rPr>
              <a:t>값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Time: block </a:t>
            </a:r>
            <a:r>
              <a:rPr lang="ko-KR" altLang="en-US" sz="1600" dirty="0">
                <a:latin typeface="+mn-ea"/>
              </a:rPr>
              <a:t>생성시간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Bits: </a:t>
            </a:r>
            <a:r>
              <a:rPr lang="ko-KR" altLang="en-US" sz="1600" dirty="0">
                <a:latin typeface="+mn-ea"/>
              </a:rPr>
              <a:t>난이도 조절용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Nonce:  </a:t>
            </a:r>
            <a:r>
              <a:rPr lang="ko-KR" altLang="en-US" sz="1600" dirty="0">
                <a:latin typeface="+mn-ea"/>
              </a:rPr>
              <a:t>조건을 만족할 때까지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부터 증가하는 숫자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i="1" dirty="0">
                <a:latin typeface="+mn-ea"/>
              </a:rPr>
              <a:t>* Block hash= header</a:t>
            </a:r>
            <a:r>
              <a:rPr lang="ko-KR" altLang="en-US" sz="1600" i="1" dirty="0">
                <a:latin typeface="+mn-ea"/>
              </a:rPr>
              <a:t>만 </a:t>
            </a:r>
            <a:r>
              <a:rPr lang="en-US" altLang="ko-KR" sz="1600" i="1" dirty="0">
                <a:latin typeface="+mn-ea"/>
              </a:rPr>
              <a:t>hash</a:t>
            </a:r>
            <a:endParaRPr lang="ko-KR" altLang="en-US" sz="1600" i="1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95C764C-AD4C-4CD2-BD81-B6F1B495FDD0}"/>
              </a:ext>
            </a:extLst>
          </p:cNvPr>
          <p:cNvGrpSpPr/>
          <p:nvPr/>
        </p:nvGrpSpPr>
        <p:grpSpPr>
          <a:xfrm>
            <a:off x="4139952" y="1556792"/>
            <a:ext cx="4731867" cy="3590204"/>
            <a:chOff x="4572000" y="2011893"/>
            <a:chExt cx="4731867" cy="3590204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572000" y="2011893"/>
              <a:ext cx="2096814" cy="316098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729656" y="2193196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version</a:t>
              </a:r>
              <a:endParaRPr lang="ko-KR" altLang="en-US" sz="135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29654" y="2672771"/>
              <a:ext cx="1789387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이전 </a:t>
              </a:r>
              <a:r>
                <a:rPr lang="en-US" altLang="ko-KR" sz="1200" dirty="0"/>
                <a:t>block</a:t>
              </a:r>
              <a:r>
                <a:rPr lang="ko-KR" altLang="en-US" sz="1200" dirty="0"/>
                <a:t>의 </a:t>
              </a:r>
              <a:r>
                <a:rPr lang="en-US" altLang="ko-KR" sz="1200" dirty="0"/>
                <a:t>hash</a:t>
              </a:r>
              <a:r>
                <a:rPr lang="ko-KR" altLang="en-US" sz="1200" dirty="0"/>
                <a:t>값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29656" y="3165156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 err="1"/>
                <a:t>Merkle</a:t>
              </a:r>
              <a:r>
                <a:rPr lang="en-US" altLang="ko-KR" sz="1350" dirty="0"/>
                <a:t> hash</a:t>
              </a:r>
              <a:r>
                <a:rPr lang="ko-KR" altLang="en-US" sz="1350" dirty="0"/>
                <a:t>값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729656" y="3667805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Time </a:t>
              </a:r>
              <a:endParaRPr lang="ko-KR" altLang="en-US" sz="135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729654" y="4170455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bits </a:t>
              </a:r>
              <a:endParaRPr lang="ko-KR" altLang="en-US" sz="135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729654" y="4673925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nonce</a:t>
              </a:r>
              <a:endParaRPr lang="ko-KR" alt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58043" y="5302015"/>
              <a:ext cx="46458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Block header                SHA256       block hash(32bits)</a:t>
              </a:r>
              <a:endParaRPr lang="ko-KR" altLang="en-US" sz="1350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6708226" y="3355742"/>
              <a:ext cx="338960" cy="50264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실행 단추: 앞으로 또는 다음 18">
              <a:hlinkClick r:id="" action="ppaction://hlinkshowjump?jump=nextslide" highlightClick="1"/>
            </p:cNvPr>
            <p:cNvSpPr/>
            <p:nvPr/>
          </p:nvSpPr>
          <p:spPr>
            <a:xfrm>
              <a:off x="7102365" y="3201603"/>
              <a:ext cx="567559" cy="781565"/>
            </a:xfrm>
            <a:prstGeom prst="actionButtonForwardNex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오른쪽 화살표 20"/>
            <p:cNvSpPr/>
            <p:nvPr/>
          </p:nvSpPr>
          <p:spPr>
            <a:xfrm>
              <a:off x="7785003" y="3360730"/>
              <a:ext cx="338960" cy="50264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세로로 말린 두루마리 모양 21"/>
            <p:cNvSpPr/>
            <p:nvPr/>
          </p:nvSpPr>
          <p:spPr>
            <a:xfrm>
              <a:off x="8223688" y="3299410"/>
              <a:ext cx="449317" cy="563969"/>
            </a:xfrm>
            <a:prstGeom prst="verticalScroll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X023dfsasdkff..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029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Merkle</a:t>
            </a:r>
            <a:r>
              <a:rPr lang="en-US" altLang="ko-KR" dirty="0"/>
              <a:t>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1859" y="1196752"/>
            <a:ext cx="6980278" cy="47637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Transaction</a:t>
            </a:r>
            <a:r>
              <a:rPr lang="ko-KR" altLang="en-US" dirty="0"/>
              <a:t>들을 </a:t>
            </a:r>
            <a:r>
              <a:rPr lang="en-US" altLang="ko-KR" dirty="0"/>
              <a:t>2</a:t>
            </a:r>
            <a:r>
              <a:rPr lang="ko-KR" altLang="en-US" dirty="0"/>
              <a:t>개씩 묶어서 </a:t>
            </a:r>
            <a:r>
              <a:rPr lang="en-US" altLang="ko-KR" dirty="0"/>
              <a:t>SHA256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하고 다시 반복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11" y="2708920"/>
            <a:ext cx="5584775" cy="26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94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Chain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9482" y="1268760"/>
            <a:ext cx="6949436" cy="4763783"/>
          </a:xfrm>
        </p:spPr>
        <p:txBody>
          <a:bodyPr/>
          <a:lstStyle/>
          <a:p>
            <a:r>
              <a:rPr lang="en-US" altLang="ko-KR" dirty="0"/>
              <a:t>Block</a:t>
            </a:r>
            <a:r>
              <a:rPr lang="ko-KR" altLang="en-US" dirty="0"/>
              <a:t>들이 연결된 리스트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hash</a:t>
            </a:r>
            <a:r>
              <a:rPr lang="ko-KR" altLang="en-US" dirty="0"/>
              <a:t>값으로 연결</a:t>
            </a:r>
            <a:endParaRPr lang="en-US" altLang="ko-KR" dirty="0"/>
          </a:p>
          <a:p>
            <a:r>
              <a:rPr lang="ko-KR" altLang="en-US" dirty="0"/>
              <a:t>첫 </a:t>
            </a:r>
            <a:r>
              <a:rPr lang="en-US" altLang="ko-KR" dirty="0"/>
              <a:t>block</a:t>
            </a:r>
            <a:r>
              <a:rPr lang="ko-KR" altLang="en-US" dirty="0"/>
              <a:t>을 </a:t>
            </a:r>
            <a:r>
              <a:rPr lang="en-US" altLang="ko-KR" dirty="0"/>
              <a:t>genesis block</a:t>
            </a:r>
            <a:r>
              <a:rPr lang="ko-KR" altLang="en-US" dirty="0"/>
              <a:t>이라 한다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34" y="3126693"/>
            <a:ext cx="5272088" cy="24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8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Work (mining)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Block hash</a:t>
            </a:r>
            <a:r>
              <a:rPr lang="ko-KR" altLang="en-US" sz="1600" dirty="0"/>
              <a:t>값이 특정숫자보다 작아지는 </a:t>
            </a:r>
            <a:r>
              <a:rPr lang="en-US" altLang="ko-KR" sz="1600" dirty="0"/>
              <a:t>nonce </a:t>
            </a:r>
            <a:r>
              <a:rPr lang="ko-KR" altLang="en-US" sz="1600" dirty="0"/>
              <a:t>값을 구해서 </a:t>
            </a:r>
            <a:r>
              <a:rPr lang="en-US" altLang="ko-KR" sz="1600" dirty="0"/>
              <a:t>block header</a:t>
            </a:r>
            <a:r>
              <a:rPr lang="ko-KR" altLang="en-US" sz="1600" dirty="0"/>
              <a:t>를 완성하고 </a:t>
            </a:r>
            <a:r>
              <a:rPr lang="en-US" altLang="ko-KR" sz="1600" dirty="0"/>
              <a:t>block hash</a:t>
            </a:r>
            <a:r>
              <a:rPr lang="ko-KR" altLang="en-US" sz="1600" dirty="0"/>
              <a:t>값을 계산하는 과정</a:t>
            </a:r>
            <a:endParaRPr lang="en-US" altLang="ko-KR" sz="1600" dirty="0"/>
          </a:p>
          <a:p>
            <a:r>
              <a:rPr lang="en-US" altLang="ko-KR" sz="1600" dirty="0"/>
              <a:t>Nonce</a:t>
            </a:r>
            <a:r>
              <a:rPr lang="ko-KR" altLang="en-US" sz="1600" dirty="0"/>
              <a:t>값 이외의 </a:t>
            </a:r>
            <a:r>
              <a:rPr lang="en-US" altLang="ko-KR" sz="1600" dirty="0"/>
              <a:t>5</a:t>
            </a:r>
            <a:r>
              <a:rPr lang="ko-KR" altLang="en-US" sz="1600" dirty="0"/>
              <a:t>개는 고정되어있으므로</a:t>
            </a:r>
            <a:r>
              <a:rPr lang="en-US" altLang="ko-KR" sz="1600" dirty="0"/>
              <a:t>, nonce</a:t>
            </a:r>
            <a:r>
              <a:rPr lang="ko-KR" altLang="en-US" sz="1600" dirty="0"/>
              <a:t>를 </a:t>
            </a:r>
            <a:r>
              <a:rPr lang="en-US" altLang="ko-KR" sz="1600" dirty="0"/>
              <a:t>0</a:t>
            </a:r>
            <a:r>
              <a:rPr lang="ko-KR" altLang="en-US" sz="1600" dirty="0"/>
              <a:t>부터 증가하면서 찾는다</a:t>
            </a:r>
            <a:endParaRPr lang="en-US" altLang="ko-KR" sz="1600" dirty="0"/>
          </a:p>
          <a:p>
            <a:r>
              <a:rPr lang="en-US" altLang="ko-KR" sz="1600" dirty="0"/>
              <a:t>Ex) </a:t>
            </a:r>
            <a:r>
              <a:rPr lang="ko-KR" altLang="en-US" sz="1600" dirty="0" err="1"/>
              <a:t>특정값</a:t>
            </a:r>
            <a:r>
              <a:rPr lang="en-US" altLang="ko-KR" sz="1600" dirty="0"/>
              <a:t>=000000a84</a:t>
            </a:r>
            <a:r>
              <a:rPr lang="ko-KR" altLang="en-US" sz="1600" dirty="0"/>
              <a:t>라면</a:t>
            </a:r>
            <a:r>
              <a:rPr lang="en-US" altLang="ko-KR" sz="1600" dirty="0"/>
              <a:t>, nonce=82,764,351</a:t>
            </a:r>
          </a:p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17" y="3068960"/>
            <a:ext cx="4298966" cy="295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5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 Computing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 descr="aws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0" y="1485118"/>
            <a:ext cx="8213304" cy="41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516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vs </a:t>
            </a:r>
            <a:r>
              <a:rPr lang="ko-KR" altLang="en-US" dirty="0"/>
              <a:t>공인인증서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4892" y="1047108"/>
            <a:ext cx="6949436" cy="4763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지갑을 만들면 수많은 개인키가 저장되어 있다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5679281" cy="2978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0DBD7E-E60C-4A67-AE3C-86608D38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497779"/>
            <a:ext cx="3619602" cy="16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20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547FECD-317D-47D3-B247-63C5D87C394F}"/>
              </a:ext>
            </a:extLst>
          </p:cNvPr>
          <p:cNvSpPr/>
          <p:nvPr/>
        </p:nvSpPr>
        <p:spPr>
          <a:xfrm>
            <a:off x="683568" y="1556792"/>
            <a:ext cx="6912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기밀성</a:t>
            </a:r>
          </a:p>
          <a:p>
            <a:endParaRPr lang="ko-KR" altLang="en-US" dirty="0"/>
          </a:p>
          <a:p>
            <a:r>
              <a:rPr lang="ko-KR" altLang="en-US" dirty="0"/>
              <a:t>블록체인은 기밀성을 제공하지 않지만 암호화 알고리즘을 돌려서 넣으면 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F0A85FE-FF9A-4041-BD62-45E894932CE3}"/>
              </a:ext>
            </a:extLst>
          </p:cNvPr>
          <p:cNvSpPr/>
          <p:nvPr/>
        </p:nvSpPr>
        <p:spPr>
          <a:xfrm>
            <a:off x="683568" y="31058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기술 분류</a:t>
            </a:r>
          </a:p>
          <a:p>
            <a:r>
              <a:rPr lang="ko-KR" altLang="en-US" dirty="0"/>
              <a:t>시스템  네트워크  암호기술</a:t>
            </a:r>
          </a:p>
        </p:txBody>
      </p:sp>
    </p:spTree>
    <p:extLst>
      <p:ext uri="{BB962C8B-B14F-4D97-AF65-F5344CB8AC3E}">
        <p14:creationId xmlns:p14="http://schemas.microsoft.com/office/powerpoint/2010/main" val="3198170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65E9E34-937F-46ED-8FBB-BD4313148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340768"/>
            <a:ext cx="6210300" cy="2628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E3ED64-B5CE-4A50-8554-2EA70368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12" y="4149080"/>
            <a:ext cx="59721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30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547FECD-317D-47D3-B247-63C5D87C394F}"/>
              </a:ext>
            </a:extLst>
          </p:cNvPr>
          <p:cNvSpPr/>
          <p:nvPr/>
        </p:nvSpPr>
        <p:spPr>
          <a:xfrm>
            <a:off x="683568" y="1556792"/>
            <a:ext cx="6912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기밀성</a:t>
            </a:r>
          </a:p>
          <a:p>
            <a:endParaRPr lang="ko-KR" altLang="en-US" dirty="0"/>
          </a:p>
          <a:p>
            <a:r>
              <a:rPr lang="ko-KR" altLang="en-US" dirty="0"/>
              <a:t>블록체인은 기밀성을 제공하지 않지만 암호화 알고리즘을 돌려서 넣으면 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F0A85FE-FF9A-4041-BD62-45E894932CE3}"/>
              </a:ext>
            </a:extLst>
          </p:cNvPr>
          <p:cNvSpPr/>
          <p:nvPr/>
        </p:nvSpPr>
        <p:spPr>
          <a:xfrm>
            <a:off x="683568" y="31058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기술 분류</a:t>
            </a:r>
          </a:p>
          <a:p>
            <a:r>
              <a:rPr lang="ko-KR" altLang="en-US" dirty="0"/>
              <a:t>시스템  네트워크  암호기술</a:t>
            </a:r>
          </a:p>
        </p:txBody>
      </p:sp>
    </p:spTree>
    <p:extLst>
      <p:ext uri="{BB962C8B-B14F-4D97-AF65-F5344CB8AC3E}">
        <p14:creationId xmlns:p14="http://schemas.microsoft.com/office/powerpoint/2010/main" val="153509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60ED12F-B6D5-4CD9-9DD8-57CEECBAD51D}"/>
              </a:ext>
            </a:extLst>
          </p:cNvPr>
          <p:cNvSpPr/>
          <p:nvPr/>
        </p:nvSpPr>
        <p:spPr>
          <a:xfrm>
            <a:off x="899592" y="14847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제품의 라이프사이클 </a:t>
            </a:r>
          </a:p>
          <a:p>
            <a:r>
              <a:rPr lang="ko-KR" altLang="en-US" dirty="0"/>
              <a:t>*비도 : 비밀번호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0D23108-BD87-43C6-BC85-136DC3759877}"/>
              </a:ext>
            </a:extLst>
          </p:cNvPr>
          <p:cNvSpPr/>
          <p:nvPr/>
        </p:nvSpPr>
        <p:spPr>
          <a:xfrm>
            <a:off x="903646" y="22926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제품 평가</a:t>
            </a:r>
          </a:p>
          <a:p>
            <a:r>
              <a:rPr lang="ko-KR" altLang="en-US" dirty="0"/>
              <a:t>평가기관, 정책/인증기관, 사용자 </a:t>
            </a:r>
          </a:p>
        </p:txBody>
      </p:sp>
      <p:pic>
        <p:nvPicPr>
          <p:cNvPr id="1026" name="Picture 2" descr="https://www.kisa.or.kr/img/info.jpg">
            <a:extLst>
              <a:ext uri="{FF2B5EF4-FFF2-40B4-BE49-F238E27FC236}">
                <a16:creationId xmlns:a16="http://schemas.microsoft.com/office/drawing/2014/main" xmlns="" id="{F27CE869-6E4F-4249-BC2A-3B7B22B2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3632"/>
            <a:ext cx="6505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84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93330F-A79A-4619-B064-A3A22075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196752"/>
            <a:ext cx="63912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4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DF0EF7C-806E-4D2B-88A1-554B6C25ACF2}"/>
              </a:ext>
            </a:extLst>
          </p:cNvPr>
          <p:cNvSpPr/>
          <p:nvPr/>
        </p:nvSpPr>
        <p:spPr>
          <a:xfrm>
            <a:off x="611560" y="1340768"/>
            <a:ext cx="66967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Exhaustive</a:t>
            </a:r>
            <a:r>
              <a:rPr lang="ko-KR" altLang="en-US" dirty="0"/>
              <a:t> </a:t>
            </a:r>
            <a:r>
              <a:rPr lang="ko-KR" altLang="en-US" dirty="0" err="1"/>
              <a:t>search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brute</a:t>
            </a:r>
            <a:r>
              <a:rPr lang="ko-KR" altLang="en-US" dirty="0"/>
              <a:t> </a:t>
            </a:r>
            <a:r>
              <a:rPr lang="ko-KR" altLang="en-US" dirty="0" err="1"/>
              <a:t>force</a:t>
            </a:r>
            <a:r>
              <a:rPr lang="ko-KR" altLang="en-US" dirty="0"/>
              <a:t> </a:t>
            </a:r>
            <a:r>
              <a:rPr lang="ko-KR" altLang="en-US" dirty="0" err="1"/>
              <a:t>attack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R</a:t>
            </a:r>
            <a:r>
              <a:rPr lang="ko-KR" altLang="en-US" dirty="0" err="1"/>
              <a:t>ound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2052" name="Picture 4" descr="http://www.ecs.umass.edu/ece/koren/FaultTolerantSystems/simulator/AES/round.jpg">
            <a:extLst>
              <a:ext uri="{FF2B5EF4-FFF2-40B4-BE49-F238E27FC236}">
                <a16:creationId xmlns:a16="http://schemas.microsoft.com/office/drawing/2014/main" xmlns="" id="{4A7BB3F2-4F28-4EDA-95F6-B20179FD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573172" cy="35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87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5D2EA96-31F7-47E7-8C81-2BE3E9B75269}"/>
              </a:ext>
            </a:extLst>
          </p:cNvPr>
          <p:cNvSpPr/>
          <p:nvPr/>
        </p:nvSpPr>
        <p:spPr>
          <a:xfrm>
            <a:off x="539552" y="1268760"/>
            <a:ext cx="655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암호 기법 분류 : 전치암호, 환자암호, 블록 암호, 스트림 암호, 링크, 종단간 암호, 하드웨어 암호, 소프트웨어 암호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A0C6ED5-CF7B-4DA8-BA6E-8C9A320E1006}"/>
              </a:ext>
            </a:extLst>
          </p:cNvPr>
          <p:cNvGrpSpPr/>
          <p:nvPr/>
        </p:nvGrpSpPr>
        <p:grpSpPr>
          <a:xfrm>
            <a:off x="827584" y="2348880"/>
            <a:ext cx="2381250" cy="1746188"/>
            <a:chOff x="827584" y="2348880"/>
            <a:chExt cx="2381250" cy="1746188"/>
          </a:xfrm>
        </p:grpSpPr>
        <p:pic>
          <p:nvPicPr>
            <p:cNvPr id="4098" name="Picture 2" descr="ì ì¹ìí¸02.png">
              <a:extLst>
                <a:ext uri="{FF2B5EF4-FFF2-40B4-BE49-F238E27FC236}">
                  <a16:creationId xmlns:a16="http://schemas.microsoft.com/office/drawing/2014/main" xmlns="" id="{EDB11A5D-6E20-4D26-8807-9A12EF257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348880"/>
              <a:ext cx="2381250" cy="136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388B2472-E6F7-4805-9506-94F0151E845A}"/>
                </a:ext>
              </a:extLst>
            </p:cNvPr>
            <p:cNvSpPr/>
            <p:nvPr/>
          </p:nvSpPr>
          <p:spPr>
            <a:xfrm>
              <a:off x="1103535" y="3787291"/>
              <a:ext cx="18293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222222"/>
                  </a:solidFill>
                  <a:latin typeface="Ubuntu"/>
                </a:rPr>
                <a:t> 전치 암호 </a:t>
              </a:r>
              <a:r>
                <a:rPr lang="en-US" altLang="ko-KR" sz="1400" dirty="0">
                  <a:solidFill>
                    <a:srgbClr val="222222"/>
                  </a:solidFill>
                  <a:latin typeface="Ubuntu"/>
                </a:rPr>
                <a:t>: </a:t>
              </a:r>
              <a:r>
                <a:rPr lang="ko-KR" altLang="en-US" sz="1400" dirty="0" err="1">
                  <a:solidFill>
                    <a:srgbClr val="222222"/>
                  </a:solidFill>
                  <a:latin typeface="Ubuntu"/>
                </a:rPr>
                <a:t>스키탈리</a:t>
              </a:r>
              <a:endParaRPr lang="ko-KR" altLang="en-US" sz="1400" b="0" i="0" dirty="0">
                <a:solidFill>
                  <a:srgbClr val="222222"/>
                </a:solidFill>
                <a:effectLst/>
                <a:latin typeface="Ubuntu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1500279-6DC8-4EDC-AD1A-63636E08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30" y="2348880"/>
            <a:ext cx="469678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6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5122" name="Picture 2" descr="블록 암호 스트림 암호에 대한 이미지 검색결과">
            <a:extLst>
              <a:ext uri="{FF2B5EF4-FFF2-40B4-BE49-F238E27FC236}">
                <a16:creationId xmlns:a16="http://schemas.microsoft.com/office/drawing/2014/main" xmlns="" id="{F3DE29F2-7E92-473E-A2E8-51315D05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24" y="1196752"/>
            <a:ext cx="5024952" cy="236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블록 암호 스트림 암호에 대한 이미지 검색결과">
            <a:extLst>
              <a:ext uri="{FF2B5EF4-FFF2-40B4-BE49-F238E27FC236}">
                <a16:creationId xmlns:a16="http://schemas.microsoft.com/office/drawing/2014/main" xmlns="" id="{65745C8C-21F5-493A-BF79-19A8F17D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87" y="3560463"/>
            <a:ext cx="5729425" cy="292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3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343776-BF95-49FB-BB32-8E4183A3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268760"/>
            <a:ext cx="6829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 Computing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 descr="platform as a servic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1664"/>
            <a:ext cx="693665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18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81D6E78-5CEB-49ED-922C-CC263F75B01F}"/>
              </a:ext>
            </a:extLst>
          </p:cNvPr>
          <p:cNvGrpSpPr/>
          <p:nvPr/>
        </p:nvGrpSpPr>
        <p:grpSpPr>
          <a:xfrm>
            <a:off x="1309687" y="1196752"/>
            <a:ext cx="6524625" cy="4829986"/>
            <a:chOff x="1309687" y="1268760"/>
            <a:chExt cx="6524625" cy="48299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64E5FB7E-EC99-480D-A40E-28755412D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9"/>
            <a:stretch/>
          </p:blipFill>
          <p:spPr>
            <a:xfrm>
              <a:off x="1333500" y="1268760"/>
              <a:ext cx="6477000" cy="28807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FE479C1A-15CC-419C-8578-3FBB11F3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687" y="4346146"/>
              <a:ext cx="6524625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184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6146" name="Picture 2" descr="CPUs GPUs FPGAs and ASICs">
            <a:extLst>
              <a:ext uri="{FF2B5EF4-FFF2-40B4-BE49-F238E27FC236}">
                <a16:creationId xmlns:a16="http://schemas.microsoft.com/office/drawing/2014/main" xmlns="" id="{CB8F5474-9C6A-4235-9A24-289CC677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39843"/>
            <a:ext cx="5000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PU vs GPU">
            <a:extLst>
              <a:ext uri="{FF2B5EF4-FFF2-40B4-BE49-F238E27FC236}">
                <a16:creationId xmlns:a16="http://schemas.microsoft.com/office/drawing/2014/main" xmlns="" id="{FF9CE0B9-1AC3-4EDD-ACB0-0CECD780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78" y="3623774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9218" name="Picture 2" descr="Figure. Block Diagram of hybrid crypto system&#10; ">
            <a:extLst>
              <a:ext uri="{FF2B5EF4-FFF2-40B4-BE49-F238E27FC236}">
                <a16:creationId xmlns:a16="http://schemas.microsoft.com/office/drawing/2014/main" xmlns="" id="{9FE8F9B8-5DC4-4AED-855C-35B0AAFF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1484719"/>
            <a:ext cx="658822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C24852-D46F-415B-86E4-FCE6CC1F21A6}"/>
              </a:ext>
            </a:extLst>
          </p:cNvPr>
          <p:cNvSpPr/>
          <p:nvPr/>
        </p:nvSpPr>
        <p:spPr>
          <a:xfrm>
            <a:off x="457200" y="1146676"/>
            <a:ext cx="800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하이브리드 암호 시스템</a:t>
            </a:r>
            <a:r>
              <a:rPr lang="en-US" altLang="ko-KR" dirty="0"/>
              <a:t>	/	</a:t>
            </a:r>
            <a:r>
              <a:rPr lang="ko-KR" altLang="en-US" dirty="0"/>
              <a:t>의사 난수 </a:t>
            </a:r>
            <a:r>
              <a:rPr lang="ko-KR" altLang="en-US" dirty="0" err="1"/>
              <a:t>생성기</a:t>
            </a:r>
            <a:r>
              <a:rPr lang="ko-KR" altLang="en-US" dirty="0"/>
              <a:t> : 1세대 비밀키 생성시 </a:t>
            </a:r>
          </a:p>
        </p:txBody>
      </p:sp>
    </p:spTree>
    <p:extLst>
      <p:ext uri="{BB962C8B-B14F-4D97-AF65-F5344CB8AC3E}">
        <p14:creationId xmlns:p14="http://schemas.microsoft.com/office/powerpoint/2010/main" val="1517724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9E5D7CC-6CF6-4D46-8112-B392C092FE07}"/>
              </a:ext>
            </a:extLst>
          </p:cNvPr>
          <p:cNvGrpSpPr/>
          <p:nvPr/>
        </p:nvGrpSpPr>
        <p:grpSpPr>
          <a:xfrm>
            <a:off x="1328737" y="1124744"/>
            <a:ext cx="6505575" cy="5400600"/>
            <a:chOff x="1328737" y="1124744"/>
            <a:chExt cx="6505575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D7D5C7E0-BCCC-442B-8073-D240EB77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737" y="1124744"/>
              <a:ext cx="6496050" cy="18002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4203EC4B-413E-4CAD-BAD6-BF32C5484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520" b="1"/>
            <a:stretch/>
          </p:blipFill>
          <p:spPr>
            <a:xfrm>
              <a:off x="1328737" y="2985046"/>
              <a:ext cx="6505575" cy="3540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909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445CAD-7EAA-4F1D-AA55-4DC0EEE76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50"/>
          <a:stretch/>
        </p:blipFill>
        <p:spPr>
          <a:xfrm>
            <a:off x="1936888" y="1196752"/>
            <a:ext cx="527022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32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네트워크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5421052-C89B-410F-BB48-7578DA6BDF2D}"/>
              </a:ext>
            </a:extLst>
          </p:cNvPr>
          <p:cNvSpPr/>
          <p:nvPr/>
        </p:nvSpPr>
        <p:spPr>
          <a:xfrm>
            <a:off x="683568" y="139733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Hybrid</a:t>
            </a:r>
            <a:r>
              <a:rPr lang="ko-KR" altLang="en-US" dirty="0"/>
              <a:t> P2P</a:t>
            </a:r>
          </a:p>
          <a:p>
            <a:endParaRPr lang="ko-KR" altLang="en-US" dirty="0"/>
          </a:p>
          <a:p>
            <a:r>
              <a:rPr lang="ko-KR" altLang="en-US" dirty="0" err="1"/>
              <a:t>http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 err="1"/>
              <a:t>wireshark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ftp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051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B142BB8-7143-4D8B-9402-877C7E6D4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13"/>
          <a:stretch/>
        </p:blipFill>
        <p:spPr>
          <a:xfrm>
            <a:off x="1343422" y="1052737"/>
            <a:ext cx="6457156" cy="2232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1A327D7-E52E-484A-AC58-4FBB28B8A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12" y="3326972"/>
            <a:ext cx="6373366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12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6C12B4F-A77E-4A7C-8081-74969604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271587"/>
            <a:ext cx="77057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65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81D7DE-4460-4958-BC7D-B03ACC19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13" y="1196752"/>
            <a:ext cx="6584173" cy="49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96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F956C7-27D2-4223-994A-63281B37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724025"/>
            <a:ext cx="6124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5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 Computing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03817"/>
            <a:ext cx="6765950" cy="481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539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ECA7AFC-FB2B-4962-97B0-59B05B99D116}"/>
              </a:ext>
            </a:extLst>
          </p:cNvPr>
          <p:cNvSpPr/>
          <p:nvPr/>
        </p:nvSpPr>
        <p:spPr>
          <a:xfrm>
            <a:off x="457200" y="1340768"/>
            <a:ext cx="6995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Application</a:t>
            </a:r>
            <a:r>
              <a:rPr lang="ko-KR" altLang="en-US" dirty="0"/>
              <a:t> </a:t>
            </a:r>
            <a:r>
              <a:rPr lang="ko-KR" altLang="en-US" dirty="0" err="1"/>
              <a:t>layer를</a:t>
            </a:r>
            <a:r>
              <a:rPr lang="ko-KR" altLang="en-US" dirty="0"/>
              <a:t> 거치지 않고 P2P로 구현</a:t>
            </a:r>
          </a:p>
          <a:p>
            <a:r>
              <a:rPr lang="ko-KR" altLang="en-US" dirty="0" err="1"/>
              <a:t>transport</a:t>
            </a:r>
            <a:r>
              <a:rPr lang="ko-KR" altLang="en-US" dirty="0"/>
              <a:t> 단에서 끝내고 </a:t>
            </a:r>
            <a:r>
              <a:rPr lang="ko-KR" altLang="en-US" dirty="0" err="1"/>
              <a:t>Socket으로</a:t>
            </a:r>
            <a:r>
              <a:rPr lang="ko-KR" altLang="en-US" dirty="0"/>
              <a:t> 구현한다 </a:t>
            </a:r>
          </a:p>
          <a:p>
            <a:r>
              <a:rPr lang="ko-KR" altLang="en-US" dirty="0"/>
              <a:t>그 위에 단은 </a:t>
            </a:r>
            <a:r>
              <a:rPr lang="ko-KR" altLang="en-US" dirty="0" err="1"/>
              <a:t>dApp으로</a:t>
            </a:r>
            <a:r>
              <a:rPr lang="ko-KR" altLang="en-US" dirty="0"/>
              <a:t> 한다 </a:t>
            </a:r>
          </a:p>
          <a:p>
            <a:endParaRPr lang="ko-KR" altLang="en-US" dirty="0"/>
          </a:p>
          <a:p>
            <a:r>
              <a:rPr lang="ko-KR" altLang="en-US" dirty="0" err="1"/>
              <a:t>javac</a:t>
            </a:r>
            <a:r>
              <a:rPr lang="ko-KR" altLang="en-US" dirty="0"/>
              <a:t> -</a:t>
            </a:r>
            <a:r>
              <a:rPr lang="ko-KR" altLang="en-US" dirty="0" err="1"/>
              <a:t>encoding</a:t>
            </a:r>
            <a:r>
              <a:rPr lang="ko-KR" altLang="en-US" dirty="0"/>
              <a:t> UTF-8(EUC-KR) FtpClient.java </a:t>
            </a:r>
          </a:p>
          <a:p>
            <a:endParaRPr lang="ko-KR" altLang="en-US" dirty="0"/>
          </a:p>
          <a:p>
            <a:r>
              <a:rPr lang="ko-KR" altLang="en-US" dirty="0" err="1"/>
              <a:t>Socket</a:t>
            </a:r>
            <a:r>
              <a:rPr lang="ko-KR" altLang="en-US" dirty="0"/>
              <a:t> </a:t>
            </a:r>
            <a:r>
              <a:rPr lang="ko-KR" altLang="en-US" dirty="0" err="1"/>
              <a:t>Application</a:t>
            </a:r>
            <a:r>
              <a:rPr lang="ko-KR" altLang="en-US" dirty="0"/>
              <a:t> : 1~65535, 3000 번 이상을 써라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3AA9DF7-5381-4030-8020-7E00734719D4}"/>
              </a:ext>
            </a:extLst>
          </p:cNvPr>
          <p:cNvSpPr/>
          <p:nvPr/>
        </p:nvSpPr>
        <p:spPr>
          <a:xfrm>
            <a:off x="457200" y="348590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Hybrid</a:t>
            </a:r>
            <a:r>
              <a:rPr lang="ko-KR" altLang="en-US" dirty="0"/>
              <a:t>, </a:t>
            </a:r>
            <a:r>
              <a:rPr lang="en-US" altLang="ko-KR" dirty="0"/>
              <a:t>Pure</a:t>
            </a:r>
            <a:r>
              <a:rPr lang="ko-KR" altLang="en-US" dirty="0"/>
              <a:t> P2P</a:t>
            </a:r>
          </a:p>
          <a:p>
            <a:endParaRPr lang="ko-KR" altLang="en-US" dirty="0"/>
          </a:p>
          <a:p>
            <a:r>
              <a:rPr lang="ko-KR" altLang="en-US" dirty="0"/>
              <a:t>https://www.blocko.io/developers.html </a:t>
            </a:r>
          </a:p>
          <a:p>
            <a:endParaRPr lang="ko-KR" altLang="en-US" dirty="0"/>
          </a:p>
          <a:p>
            <a:r>
              <a:rPr lang="ko-KR" altLang="en-US" dirty="0" err="1"/>
              <a:t>CoinStack</a:t>
            </a:r>
            <a:r>
              <a:rPr lang="ko-KR" altLang="en-US" dirty="0"/>
              <a:t> SDK</a:t>
            </a:r>
          </a:p>
        </p:txBody>
      </p:sp>
    </p:spTree>
    <p:extLst>
      <p:ext uri="{BB962C8B-B14F-4D97-AF65-F5344CB8AC3E}">
        <p14:creationId xmlns:p14="http://schemas.microsoft.com/office/powerpoint/2010/main" val="3510612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10242" name="Picture 2" descr="dapp layerì ëí ì´ë¯¸ì§ ê²ìê²°ê³¼">
            <a:extLst>
              <a:ext uri="{FF2B5EF4-FFF2-40B4-BE49-F238E27FC236}">
                <a16:creationId xmlns:a16="http://schemas.microsoft.com/office/drawing/2014/main" xmlns="" id="{1B6C984D-A197-4274-A437-32766F3B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68" y="1196752"/>
            <a:ext cx="6468264" cy="482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80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DCBF67-17EC-4F7D-AEF3-63224EE29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0" b="4641"/>
          <a:stretch/>
        </p:blipFill>
        <p:spPr>
          <a:xfrm>
            <a:off x="557808" y="1484784"/>
            <a:ext cx="8028384" cy="44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6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8D2A65C-0CB1-440E-8DAE-4E6740F3C8AC}"/>
              </a:ext>
            </a:extLst>
          </p:cNvPr>
          <p:cNvSpPr/>
          <p:nvPr/>
        </p:nvSpPr>
        <p:spPr>
          <a:xfrm>
            <a:off x="457200" y="1124744"/>
            <a:ext cx="42787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API </a:t>
            </a:r>
            <a:r>
              <a:rPr lang="ko-KR" altLang="en-US" sz="1200" dirty="0" err="1"/>
              <a:t>reference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 err="1"/>
              <a:t>Blockchain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, Block, </a:t>
            </a:r>
            <a:r>
              <a:rPr lang="ko-KR" altLang="en-US" sz="1200" dirty="0" err="1"/>
              <a:t>Address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Stamp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지갑 주소 생성 순서</a:t>
            </a:r>
          </a:p>
          <a:p>
            <a:r>
              <a:rPr lang="ko-KR" altLang="en-US" sz="1200" dirty="0" err="1"/>
              <a:t>Private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-&gt; </a:t>
            </a:r>
            <a:r>
              <a:rPr lang="ko-KR" altLang="en-US" sz="1200" dirty="0" err="1"/>
              <a:t>public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-&gt; </a:t>
            </a:r>
            <a:r>
              <a:rPr lang="ko-KR" altLang="en-US" sz="1200" dirty="0" err="1"/>
              <a:t>wallet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Address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개인키 생성 </a:t>
            </a:r>
          </a:p>
          <a:p>
            <a:r>
              <a:rPr lang="ko-KR" altLang="en-US" sz="1200" dirty="0"/>
              <a:t>1 ~ 2^256 사이 임의 숫자 선택 </a:t>
            </a:r>
          </a:p>
          <a:p>
            <a:r>
              <a:rPr lang="ko-KR" altLang="en-US" sz="1200" dirty="0"/>
              <a:t>base58check </a:t>
            </a:r>
            <a:r>
              <a:rPr lang="ko-KR" altLang="en-US" sz="1200" dirty="0" err="1"/>
              <a:t>encoding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Address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Balance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현재 특정 </a:t>
            </a:r>
            <a:r>
              <a:rPr lang="ko-KR" altLang="en-US" sz="1200" dirty="0" err="1"/>
              <a:t>비트코인</a:t>
            </a:r>
            <a:r>
              <a:rPr lang="ko-KR" altLang="en-US" sz="1200" dirty="0"/>
              <a:t> 주소에서 다른 주소로 송금 가능한 </a:t>
            </a:r>
            <a:endParaRPr lang="en-US" altLang="ko-KR" sz="1200" dirty="0"/>
          </a:p>
          <a:p>
            <a:r>
              <a:rPr lang="ko-KR" altLang="en-US" sz="1200" dirty="0"/>
              <a:t>잔액을 </a:t>
            </a:r>
            <a:r>
              <a:rPr lang="ko-KR" altLang="en-US" sz="1200" dirty="0" err="1"/>
              <a:t>사토시</a:t>
            </a:r>
            <a:r>
              <a:rPr lang="ko-KR" altLang="en-US" sz="1200" dirty="0"/>
              <a:t> 단위로 나타내는 객체</a:t>
            </a:r>
          </a:p>
          <a:p>
            <a:r>
              <a:rPr lang="ko-KR" altLang="en-US" sz="1200" dirty="0"/>
              <a:t>주소는 </a:t>
            </a:r>
            <a:r>
              <a:rPr lang="ko-KR" altLang="en-US" sz="1200" dirty="0" err="1"/>
              <a:t>비트코인을</a:t>
            </a:r>
            <a:r>
              <a:rPr lang="ko-KR" altLang="en-US" sz="1200" dirty="0"/>
              <a:t> 담고 있거나 OP_RETURN </a:t>
            </a:r>
            <a:r>
              <a:rPr lang="ko-KR" altLang="en-US" sz="1200" dirty="0" err="1"/>
              <a:t>data를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담고 있다 </a:t>
            </a:r>
          </a:p>
          <a:p>
            <a:r>
              <a:rPr lang="ko-KR" altLang="en-US" sz="1200" dirty="0"/>
              <a:t>흩어져 있는 UTXO(</a:t>
            </a:r>
            <a:r>
              <a:rPr lang="ko-KR" altLang="en-US" sz="1200" dirty="0" err="1"/>
              <a:t>unspent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output</a:t>
            </a:r>
            <a:r>
              <a:rPr lang="ko-KR" altLang="en-US" sz="1200" dirty="0"/>
              <a:t>)의 </a:t>
            </a:r>
            <a:r>
              <a:rPr lang="ko-KR" altLang="en-US" sz="1200" dirty="0" err="1"/>
              <a:t>비트코인</a:t>
            </a:r>
            <a:r>
              <a:rPr lang="ko-KR" altLang="en-US" sz="1200" dirty="0"/>
              <a:t> 수량을 </a:t>
            </a:r>
            <a:endParaRPr lang="en-US" altLang="ko-KR" sz="1200" dirty="0"/>
          </a:p>
          <a:p>
            <a:r>
              <a:rPr lang="ko-KR" altLang="en-US" sz="1200" dirty="0"/>
              <a:t>합산하여 보여주는 기능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Address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Unspent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Outputs</a:t>
            </a:r>
            <a:r>
              <a:rPr lang="ko-KR" altLang="en-US" sz="1200" dirty="0"/>
              <a:t> : 이중 지불을 막기 위해</a:t>
            </a:r>
          </a:p>
          <a:p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r>
              <a:rPr lang="ko-KR" altLang="en-US" sz="1200" dirty="0"/>
              <a:t>QR 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Reader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D77DA70-C97E-4856-A1E5-9B98A0736142}"/>
              </a:ext>
            </a:extLst>
          </p:cNvPr>
          <p:cNvSpPr/>
          <p:nvPr/>
        </p:nvSpPr>
        <p:spPr>
          <a:xfrm>
            <a:off x="4572000" y="1124744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Transaction</a:t>
            </a:r>
            <a:r>
              <a:rPr lang="ko-KR" altLang="en-US" sz="1200" dirty="0"/>
              <a:t> 생성 및 서명 </a:t>
            </a:r>
          </a:p>
          <a:p>
            <a:r>
              <a:rPr lang="ko-KR" altLang="en-US" sz="1200" dirty="0"/>
              <a:t>일반적으로 트랜잭션은 내 주소의 잔여 </a:t>
            </a:r>
            <a:r>
              <a:rPr lang="ko-KR" altLang="en-US" sz="1200" dirty="0" err="1"/>
              <a:t>비트코인을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타 주소로 전송하기 위해 사용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dust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threshold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 err="1"/>
              <a:t>allowDustyOutput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 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en-US" altLang="ko-KR" sz="1200" dirty="0"/>
              <a:t> </a:t>
            </a:r>
            <a:r>
              <a:rPr lang="ko-KR" altLang="en-US" sz="1200" dirty="0"/>
              <a:t>작은 </a:t>
            </a:r>
            <a:r>
              <a:rPr lang="en-US" altLang="ko-KR" sz="1200" dirty="0" err="1"/>
              <a:t>utxo</a:t>
            </a:r>
            <a:r>
              <a:rPr lang="ko-KR" altLang="en-US" sz="1200" dirty="0"/>
              <a:t>도 허용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sign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private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Multisig</a:t>
            </a:r>
            <a:endParaRPr lang="ko-KR" altLang="en-US" sz="1200" dirty="0"/>
          </a:p>
          <a:p>
            <a:r>
              <a:rPr lang="ko-KR" altLang="en-US" sz="1200" dirty="0" err="1"/>
              <a:t>smart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contract</a:t>
            </a:r>
            <a:r>
              <a:rPr lang="ko-KR" altLang="en-US" sz="1200" dirty="0"/>
              <a:t> 와 유사한 개념 </a:t>
            </a:r>
          </a:p>
          <a:p>
            <a:r>
              <a:rPr lang="ko-KR" altLang="en-US" sz="1200" dirty="0" err="1"/>
              <a:t>prviate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하나가 아니라 2개 이상 또는 </a:t>
            </a:r>
            <a:endParaRPr lang="en-US" altLang="ko-KR" sz="1200" dirty="0"/>
          </a:p>
          <a:p>
            <a:r>
              <a:rPr lang="ko-KR" altLang="en-US" sz="1200" dirty="0"/>
              <a:t>여러 가지 중 몇 개 이상의 방식으로 인증 가능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meteor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91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48DEA47-D107-4B0B-9448-F482B7DE6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23" y="1268760"/>
            <a:ext cx="6710709" cy="4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8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1EC820C-59DF-4CD2-8C88-2C11420ED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92" y="1340768"/>
            <a:ext cx="6455816" cy="4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9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8236D2-1192-4BFD-81FD-906017EA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21" y="1268760"/>
            <a:ext cx="7592714" cy="48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1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46A0B5B-9FCA-47C5-8C62-9469C8E1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68760"/>
            <a:ext cx="7487369" cy="47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21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49DD22-6882-4B89-88DC-6874BE54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79" y="1268760"/>
            <a:ext cx="6427241" cy="49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5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D1523A2-C79B-48CC-833C-9775B415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43" y="1268760"/>
            <a:ext cx="5144070" cy="50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9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26" name="Picture 2" descr="021318.png">
            <a:extLst>
              <a:ext uri="{FF2B5EF4-FFF2-40B4-BE49-F238E27FC236}">
                <a16:creationId xmlns:a16="http://schemas.microsoft.com/office/drawing/2014/main" xmlns="" id="{C91530B3-4F30-406F-9B5B-A60857CF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0" y="1340768"/>
            <a:ext cx="8220100" cy="46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985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60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815A4A4-A587-4CFC-B864-881115DC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300162"/>
            <a:ext cx="8353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FF51FA1-E788-4A8F-B32B-B4086CD7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412776"/>
            <a:ext cx="81819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650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테마">
      <a:majorFont>
        <a:latin typeface="Britannic Bold"/>
        <a:ea typeface="HY헤드라인M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6350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7717</TotalTime>
  <Words>1396</Words>
  <Application>Microsoft Office PowerPoint</Application>
  <PresentationFormat>화면 슬라이드 쇼(4:3)</PresentationFormat>
  <Paragraphs>403</Paragraphs>
  <Slides>70</Slides>
  <Notes>57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테마1</vt:lpstr>
      <vt:lpstr>네트워크 컴퓨팅 중간 발표</vt:lpstr>
      <vt:lpstr>Contents</vt:lpstr>
      <vt:lpstr>Intro </vt:lpstr>
      <vt:lpstr>Cloud Computing </vt:lpstr>
      <vt:lpstr>Cloud Computing </vt:lpstr>
      <vt:lpstr>Cloud Computing 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END</vt:lpstr>
      <vt:lpstr>KISA Fintech X Blockchain Academy</vt:lpstr>
      <vt:lpstr>Contents</vt:lpstr>
      <vt:lpstr>블록체인 개요</vt:lpstr>
      <vt:lpstr>블록체인 개요</vt:lpstr>
      <vt:lpstr>블록체인 개요 cf. OAuth 2.0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Block</vt:lpstr>
      <vt:lpstr>Block header</vt:lpstr>
      <vt:lpstr>* Merkle Tree</vt:lpstr>
      <vt:lpstr>Block Chain</vt:lpstr>
      <vt:lpstr>Proof of Work (mining)</vt:lpstr>
      <vt:lpstr>지갑 vs 공인인증서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네트워크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소개</dc:title>
  <dc:creator>dongseop</dc:creator>
  <cp:lastModifiedBy>SH</cp:lastModifiedBy>
  <cp:revision>542</cp:revision>
  <cp:lastPrinted>2018-10-31T03:07:18Z</cp:lastPrinted>
  <dcterms:created xsi:type="dcterms:W3CDTF">2010-08-22T11:32:56Z</dcterms:created>
  <dcterms:modified xsi:type="dcterms:W3CDTF">2018-10-31T03:48:52Z</dcterms:modified>
</cp:coreProperties>
</file>